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353" r:id="rId2"/>
    <p:sldId id="380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3" r:id="rId15"/>
    <p:sldId id="394" r:id="rId16"/>
    <p:sldId id="400" r:id="rId17"/>
  </p:sldIdLst>
  <p:sldSz cx="12190413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>
        <p:scale>
          <a:sx n="96" d="100"/>
          <a:sy n="96" d="100"/>
        </p:scale>
        <p:origin x="-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Юлия Медведева" userId="1b34f1fd5bd9279c" providerId="Windows Live" clId="Web-{20BB8E91-B87F-4598-837D-259DBAED4E32}"/>
    <pc:docChg chg="modSld">
      <pc:chgData name="Юлия Медведева" userId="1b34f1fd5bd9279c" providerId="Windows Live" clId="Web-{20BB8E91-B87F-4598-837D-259DBAED4E32}" dt="2018-06-22T12:51:59.522" v="5" actId="20577"/>
      <pc:docMkLst>
        <pc:docMk/>
      </pc:docMkLst>
      <pc:sldChg chg="modSp">
        <pc:chgData name="Юлия Медведева" userId="1b34f1fd5bd9279c" providerId="Windows Live" clId="Web-{20BB8E91-B87F-4598-837D-259DBAED4E32}" dt="2018-06-22T12:51:59.522" v="5" actId="20577"/>
        <pc:sldMkLst>
          <pc:docMk/>
          <pc:sldMk cId="2035562188" sldId="272"/>
        </pc:sldMkLst>
        <pc:spChg chg="mod">
          <ac:chgData name="Юлия Медведева" userId="1b34f1fd5bd9279c" providerId="Windows Live" clId="Web-{20BB8E91-B87F-4598-837D-259DBAED4E32}" dt="2018-06-22T12:51:59.522" v="5" actId="20577"/>
          <ac:spMkLst>
            <pc:docMk/>
            <pc:sldMk cId="2035562188" sldId="272"/>
            <ac:spMk id="2" creationId="{00000000-0000-0000-0000-000000000000}"/>
          </ac:spMkLst>
        </pc:spChg>
      </pc:sldChg>
      <pc:sldChg chg="modSp">
        <pc:chgData name="Юлия Медведева" userId="1b34f1fd5bd9279c" providerId="Windows Live" clId="Web-{20BB8E91-B87F-4598-837D-259DBAED4E32}" dt="2018-06-22T12:51:43.459" v="1" actId="20577"/>
        <pc:sldMkLst>
          <pc:docMk/>
          <pc:sldMk cId="1443079574" sldId="278"/>
        </pc:sldMkLst>
        <pc:spChg chg="mod">
          <ac:chgData name="Юлия Медведева" userId="1b34f1fd5bd9279c" providerId="Windows Live" clId="Web-{20BB8E91-B87F-4598-837D-259DBAED4E32}" dt="2018-06-22T12:51:43.459" v="1" actId="20577"/>
          <ac:spMkLst>
            <pc:docMk/>
            <pc:sldMk cId="1443079574" sldId="278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45F75-A09E-4A0D-A058-373893DB765E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463A2-CC90-46D5-A45C-44D2FD7350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29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7490810-112E-4636-98D9-71D99664A02E}" type="slidenum">
              <a:rPr lang="ru-RU"/>
              <a:pPr/>
              <a:t>11</a:t>
            </a:fld>
            <a:endParaRPr lang="ru-RU"/>
          </a:p>
        </p:txBody>
      </p:sp>
      <p:sp>
        <p:nvSpPr>
          <p:cNvPr id="880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880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3316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2824" y="365125"/>
            <a:ext cx="1971418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570" y="365125"/>
            <a:ext cx="576187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041" y="277813"/>
            <a:ext cx="10361851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9041" y="1600201"/>
            <a:ext cx="10361851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9041" y="6251575"/>
            <a:ext cx="2641256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469818" y="6248400"/>
            <a:ext cx="3961884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41223" y="6248400"/>
            <a:ext cx="2539669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4A1AD4-BCCF-4C54-8316-A1B8FA642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742" y="1709740"/>
            <a:ext cx="10514231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742" y="4589465"/>
            <a:ext cx="10514231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568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7596" y="1825625"/>
            <a:ext cx="3866647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365127"/>
            <a:ext cx="1051423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680" y="1681163"/>
            <a:ext cx="515711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680" y="2505075"/>
            <a:ext cx="515711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2513" y="987427"/>
            <a:ext cx="6171397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091" y="365127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091" y="1825625"/>
            <a:ext cx="10514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091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075" y="6356352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479" y="6356352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ostupi.online/journal/novosti-obrazovaniya/novyy-obyazatelnyy-ekzamen-dlya-9-klassnikov-kakim-budet-ustnoe-sobesedovanie-v-2019-god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5530" y="592354"/>
            <a:ext cx="7924800" cy="452955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Общешкольное родительское собрание</a:t>
            </a:r>
            <a:b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638509">
            <a:off x="-959893" y="233747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0638509">
            <a:off x="10440446" y="4567799"/>
            <a:ext cx="6001190" cy="4580401"/>
          </a:xfrm>
          <a:prstGeom prst="rect">
            <a:avLst/>
          </a:prstGeom>
          <a:solidFill>
            <a:schemeClr val="lt1">
              <a:alpha val="39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6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332656"/>
            <a:ext cx="8229600" cy="9941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Основной государственный экзамен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9086" y="1412776"/>
            <a:ext cx="5616504" cy="496855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школьник не смог набрать минимальный порог баллов по трем и более предметам, то </a:t>
            </a:r>
            <a:r>
              <a:rPr lang="ru-RU" sz="28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повторная пересдача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возможна только в следующем году. Школьники, не сдавшие ОГЭ в текущем году, по решению родителей либо остаются в 9 классе на второй год, либо получают справку об обучении установленного образца.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Новые экзамены в 9 классе с 2019 г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8025" y="1576548"/>
            <a:ext cx="4277275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6717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ln/>
        </p:spPr>
        <p:txBody>
          <a:bodyPr/>
          <a:lstStyle/>
          <a:p>
            <a:fld id="{E9ACB3D4-58EC-4ADD-92CE-99DF52B51BB1}" type="slidenum">
              <a:rPr lang="ru-RU"/>
              <a:pPr/>
              <a:t>11</a:t>
            </a:fld>
            <a:endParaRPr lang="ru-RU"/>
          </a:p>
        </p:txBody>
      </p:sp>
      <p:sp>
        <p:nvSpPr>
          <p:cNvPr id="3379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991519" y="404664"/>
            <a:ext cx="8229600" cy="864097"/>
          </a:xfrm>
          <a:solidFill>
            <a:schemeClr val="bg1"/>
          </a:solidFill>
        </p:spPr>
        <p:txBody>
          <a:bodyPr anchor="ctr">
            <a:normAutofit fontScale="90000"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itchFamily="16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6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6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3200" b="1" dirty="0">
                <a:latin typeface="Times New Roman" pitchFamily="16" charset="0"/>
              </a:rPr>
              <a:t>Формы экзаменов. Участники ГИА</a:t>
            </a:r>
            <a:r>
              <a:rPr lang="ru-RU" sz="2400" dirty="0">
                <a:solidFill>
                  <a:srgbClr val="00007D"/>
                </a:solidFill>
                <a:latin typeface="Times New Roman" pitchFamily="16" charset="0"/>
              </a:rPr>
              <a:t/>
            </a:r>
            <a:br>
              <a:rPr lang="ru-RU" sz="2400" dirty="0">
                <a:solidFill>
                  <a:srgbClr val="00007D"/>
                </a:solidFill>
                <a:latin typeface="Times New Roman" pitchFamily="16" charset="0"/>
              </a:rPr>
            </a:br>
            <a:r>
              <a:rPr lang="ru-RU" sz="2400" dirty="0">
                <a:solidFill>
                  <a:srgbClr val="00007D"/>
                </a:solidFill>
                <a:latin typeface="Times New Roman" pitchFamily="16" charset="0"/>
              </a:rPr>
              <a:t/>
            </a:r>
            <a:br>
              <a:rPr lang="ru-RU" sz="2400" dirty="0">
                <a:solidFill>
                  <a:srgbClr val="00007D"/>
                </a:solidFill>
                <a:latin typeface="Times New Roman" pitchFamily="16" charset="0"/>
              </a:rPr>
            </a:br>
            <a:r>
              <a:rPr lang="ru-RU" sz="4000" dirty="0">
                <a:solidFill>
                  <a:srgbClr val="00007D"/>
                </a:solidFill>
                <a:latin typeface="Times New Roman" pitchFamily="16" charset="0"/>
              </a:rPr>
              <a:t/>
            </a:r>
            <a:br>
              <a:rPr lang="ru-RU" sz="4000" dirty="0">
                <a:solidFill>
                  <a:srgbClr val="00007D"/>
                </a:solidFill>
                <a:latin typeface="Times New Roman" pitchFamily="16" charset="0"/>
              </a:rPr>
            </a:br>
            <a:endParaRPr lang="ru-RU" sz="4000" dirty="0">
              <a:solidFill>
                <a:srgbClr val="00007D"/>
              </a:solidFill>
              <a:latin typeface="Times New Roman" pitchFamily="16" charset="0"/>
            </a:endParaRPr>
          </a:p>
        </p:txBody>
      </p:sp>
      <p:graphicFrame>
        <p:nvGraphicFramePr>
          <p:cNvPr id="34818" name="Group 2"/>
          <p:cNvGraphicFramePr>
            <a:graphicFrameLocks noGrp="1"/>
          </p:cNvGraphicFramePr>
          <p:nvPr/>
        </p:nvGraphicFramePr>
        <p:xfrm>
          <a:off x="1980406" y="1223963"/>
          <a:ext cx="7859216" cy="5362514"/>
        </p:xfrm>
        <a:graphic>
          <a:graphicData uri="http://schemas.openxmlformats.org/drawingml/2006/table">
            <a:tbl>
              <a:tblPr/>
              <a:tblGrid>
                <a:gridCol w="3928092"/>
                <a:gridCol w="3931124"/>
              </a:tblGrid>
              <a:tr h="363538">
                <a:tc grid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9 класс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969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ОГЭ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Основной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государственный экзамен</a:t>
                      </a:r>
                    </a:p>
                  </a:txBody>
                  <a:tcPr marL="90000" marR="90000" marT="46800" marB="46800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ГВЭ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6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Государственный выпускной экзамен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810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lang="ru-RU" alt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ru-RU" alt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 проведении ОГЭ используются контрольные измерительные материалы стандартизированной формы.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L="90000" marR="90000" marT="46800" marB="46800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lang="ru-RU" alt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lang="ru-RU" alt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Форма ГИА в виде письменных и устных экзаменов с использованием текстов, тем, заданий, билетов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Droid Sans Fallback" charset="0"/>
                        <a:cs typeface="Droid Sans Fallback" charset="0"/>
                      </a:endParaRP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06216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Droid Sans Fallback" charset="0"/>
                        <a:cs typeface="Droid Sans Fallback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Право сдачи для всех обучающихся</a:t>
                      </a:r>
                    </a:p>
                  </a:txBody>
                  <a:tcPr marL="90000" marR="90000" marT="46800" marB="46800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6" charset="0"/>
                        <a:ea typeface="Droid Sans Fallback" charset="0"/>
                        <a:cs typeface="Droid Sans Fallback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Pct val="75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6" charset="0"/>
                          <a:ea typeface="Droid Sans Fallback" charset="0"/>
                          <a:cs typeface="Droid Sans Fallback" charset="0"/>
                        </a:rPr>
                        <a:t>Право сдачи для обучающиеся с ОВЗ, дети-инвалиды, обучающиеся школы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3790950" y="2708920"/>
            <a:ext cx="14401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862958" y="4509120"/>
            <a:ext cx="14401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823398" y="2708920"/>
            <a:ext cx="14401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823398" y="4509120"/>
            <a:ext cx="14401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191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2023269" y="500063"/>
            <a:ext cx="8229600" cy="60007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buFontTx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ОГЭ по всем учебным предметам начинается 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10.00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 местному времени. В день экзамена участник ОГЭ прибывает в ППЭ не позднее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9.15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 местному времени</a:t>
            </a:r>
          </a:p>
          <a:p>
            <a:pPr algn="just">
              <a:buFontTx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Допуск в ППЭ осуществляется при наличии у участников документов, удостоверяющих личность, и при наличии их в списках распределения в данный ППЭ.</a:t>
            </a:r>
          </a:p>
          <a:p>
            <a:pPr algn="just">
              <a:buFontTx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В случае отсутствия у обучающихся документа, удостоверяющего личность, он допускается в ППЭ после подтверждения его личности сопровождающим.</a:t>
            </a:r>
          </a:p>
        </p:txBody>
      </p:sp>
    </p:spTree>
    <p:extLst>
      <p:ext uri="{BB962C8B-B14F-4D97-AF65-F5344CB8AC3E}">
        <p14:creationId xmlns:p14="http://schemas.microsoft.com/office/powerpoint/2010/main" val="27294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953589" y="431074"/>
            <a:ext cx="9875520" cy="580623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Если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участник ОГЭ опоздал на экзамен, он допускается к сдаче ОГЭ в установленном порядке, при этом время окончания экзамена не продлевается, повторный общий инструктаж не проводится. Организаторы предоставляют необходимую информацию для заполнения полей бланков ОГЭ.</a:t>
            </a:r>
          </a:p>
          <a:p>
            <a:pPr algn="just">
              <a:buFontTx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Повторно к участию в ОГЭ по данному учебному предмету в дополнительные сроки указанный участник может быть допущен только по решению председателя ГЭК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Рекомендуется взять с собой только необходимые вещи:</a:t>
            </a:r>
          </a:p>
          <a:p>
            <a:pPr algn="just">
              <a:defRPr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капиллярная ручка с чернилами черного цвета</a:t>
            </a:r>
          </a:p>
          <a:p>
            <a:pPr algn="just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Разрешенные средства обучения и воспитания.</a:t>
            </a:r>
          </a:p>
          <a:p>
            <a:pPr algn="just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Лекарства и питание (при необходимости)</a:t>
            </a:r>
          </a:p>
          <a:p>
            <a:pPr algn="just">
              <a:buFontTx/>
              <a:buNone/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Иные вещи участники ОГЭ обязаны оставить в специально разрешенном месте для хранения личных вещей до входа в ППЭ</a:t>
            </a:r>
          </a:p>
          <a:p>
            <a:pPr algn="just">
              <a:buFontTx/>
              <a:buNone/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4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566814" y="357188"/>
            <a:ext cx="7400305" cy="1066800"/>
          </a:xfrm>
          <a:solidFill>
            <a:schemeClr val="bg1"/>
          </a:solidFill>
        </p:spPr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ЗАПРЕЩЕНО!</a:t>
            </a:r>
          </a:p>
        </p:txBody>
      </p:sp>
      <p:sp>
        <p:nvSpPr>
          <p:cNvPr id="47107" name="Содержимое 5"/>
          <p:cNvSpPr>
            <a:spLocks noGrp="1" noChangeArrowheads="1"/>
          </p:cNvSpPr>
          <p:nvPr>
            <p:ph idx="1"/>
          </p:nvPr>
        </p:nvSpPr>
        <p:spPr>
          <a:xfrm>
            <a:off x="535577" y="1606731"/>
            <a:ext cx="10528663" cy="445443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 день проведения экзамена (в период с момента входа в ППЭ и до окончания экзамена) участникам запрещается иметь при себе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информации, выносить из аудитории письменные заметки и иные средства хранения и передачи информации. Из ППЭ запрещается выносить экзаменационные материалы, в том числе КИМ и черновики на бумажном или электронном носителях, фотографировать экзаменационные материалы.</a:t>
            </a:r>
          </a:p>
        </p:txBody>
      </p:sp>
    </p:spTree>
    <p:extLst>
      <p:ext uri="{BB962C8B-B14F-4D97-AF65-F5344CB8AC3E}">
        <p14:creationId xmlns:p14="http://schemas.microsoft.com/office/powerpoint/2010/main" val="323518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062956" y="188913"/>
            <a:ext cx="8229600" cy="106680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</a:p>
        </p:txBody>
      </p:sp>
      <p:sp>
        <p:nvSpPr>
          <p:cNvPr id="50179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209005" y="1358537"/>
            <a:ext cx="10998925" cy="454587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Участники ОГЭ, допустивших нарушение указанных требований или нарушения Порядка проведения государственной итоговой аттестации, удаляются с экзамена.</a:t>
            </a:r>
          </a:p>
          <a:p>
            <a:pPr algn="just">
              <a:buFontTx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Если факт нарушения подтверждается, председатель ГЭК принимает нарушение об аннулировании результатов участника ОГЭ по соответствующему учебному предмету.</a:t>
            </a:r>
            <a:endParaRPr lang="en-US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Участник ОГЭ, который по состоянию здоровья или другим объективным причинам не может завершить выполнение экзаменационной работы, имеет право досрочно сдать экзаменационные материалы и покинуть аудиторию. Ответственный организатор должен пригласить организатора вне аудитории, который сопроводит такого участника к медицинскому работнику. В случае подтверждения медработником ухудшения состояния здоровья составляется акт о досрочном завершении экзамена по объективным причинам.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3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3"/>
          <p:cNvSpPr>
            <a:spLocks noChangeArrowheads="1"/>
          </p:cNvSpPr>
          <p:nvPr/>
        </p:nvSpPr>
        <p:spPr bwMode="auto">
          <a:xfrm>
            <a:off x="2350791" y="836713"/>
            <a:ext cx="7858125" cy="48936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Уважаемые родители!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 eaLnBrk="0" hangingPunct="0"/>
            <a:r>
              <a:rPr lang="ru-RU" sz="2400" b="1" i="1" dirty="0">
                <a:solidFill>
                  <a:srgbClr val="000080"/>
                </a:solidFill>
                <a:ea typeface="Times New Roman" pitchFamily="18" charset="0"/>
                <a:cs typeface="Arial" charset="0"/>
              </a:rPr>
              <a:t>Мы работаем для того, чтобы каждый выпускник нашей школы был хорошо образован и ощущал себя полноценной личностью.</a:t>
            </a:r>
            <a:endParaRPr lang="ru-RU" sz="2400" b="1" dirty="0">
              <a:ea typeface="Times New Roman" pitchFamily="18" charset="0"/>
              <a:cs typeface="Arial" charset="0"/>
            </a:endParaRPr>
          </a:p>
          <a:p>
            <a:pPr algn="ctr" eaLnBrk="0" hangingPunct="0"/>
            <a:r>
              <a:rPr lang="ru-RU" sz="2400" b="1" i="1" dirty="0">
                <a:solidFill>
                  <a:srgbClr val="000080"/>
                </a:solidFill>
                <a:ea typeface="Times New Roman" pitchFamily="18" charset="0"/>
                <a:cs typeface="Arial" charset="0"/>
              </a:rPr>
              <a:t>Мы понимаем, что школьные годы для ребенка - не подготовка к жизни, а сама жизнь. Поэтому мы стремимся создать условия для успешной и счастливой жизни детей  в школе.</a:t>
            </a:r>
            <a:endParaRPr lang="ru-RU" sz="2400" b="1" dirty="0">
              <a:ea typeface="Times New Roman" pitchFamily="18" charset="0"/>
              <a:cs typeface="Arial" charset="0"/>
            </a:endParaRPr>
          </a:p>
          <a:p>
            <a:pPr algn="ctr" eaLnBrk="0" hangingPunct="0"/>
            <a:r>
              <a:rPr lang="ru-RU" sz="2400" b="1" i="1" dirty="0">
                <a:solidFill>
                  <a:srgbClr val="000080"/>
                </a:solidFill>
                <a:ea typeface="Times New Roman" pitchFamily="18" charset="0"/>
                <a:cs typeface="Arial" charset="0"/>
              </a:rPr>
              <a:t>Мы получаем удовольствие от работы, выкладываемся до конца и нацелены на результат.</a:t>
            </a:r>
            <a:endParaRPr lang="ru-RU" sz="2400" b="1" dirty="0">
              <a:ea typeface="Times New Roman" pitchFamily="18" charset="0"/>
              <a:cs typeface="Arial" charset="0"/>
            </a:endParaRP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Спасибо Вам за ваших детей!</a:t>
            </a: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 Любите их, будьте рядом с ними всегда, </a:t>
            </a:r>
          </a:p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для них это важно!</a:t>
            </a:r>
          </a:p>
        </p:txBody>
      </p:sp>
    </p:spTree>
    <p:extLst>
      <p:ext uri="{BB962C8B-B14F-4D97-AF65-F5344CB8AC3E}">
        <p14:creationId xmlns:p14="http://schemas.microsoft.com/office/powerpoint/2010/main" val="34281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783771" y="881449"/>
            <a:ext cx="10666823" cy="563231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Уважаемые родители!</a:t>
            </a:r>
          </a:p>
          <a:p>
            <a:pPr algn="ctr"/>
            <a:endParaRPr lang="ru-RU" sz="3600" b="1" i="1" dirty="0">
              <a:solidFill>
                <a:srgbClr val="0000FF"/>
              </a:solidFill>
              <a:latin typeface="Constantia" pitchFamily="18" charset="0"/>
            </a:endParaRPr>
          </a:p>
          <a:p>
            <a:pPr algn="ctr"/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Новая встреча и новая тема нашего разговора. Мы - люди, у которых разное  образование, разные характеры, разные взгляды на жизнь, разные судьбы, но есть одно, что объединяет нас, - это наши дети, мальчики и девочки, девушки и юноши. Быть родителями - это и большая радость, и великая ответственность. </a:t>
            </a:r>
          </a:p>
        </p:txBody>
      </p:sp>
    </p:spTree>
    <p:extLst>
      <p:ext uri="{BB962C8B-B14F-4D97-AF65-F5344CB8AC3E}">
        <p14:creationId xmlns:p14="http://schemas.microsoft.com/office/powerpoint/2010/main" val="77471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Повестка собрания: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1.  Что будут сдавать старшеклассники в новом учебном году? </a:t>
            </a:r>
          </a:p>
          <a:p>
            <a:r>
              <a:rPr lang="ru-RU" sz="3600" dirty="0" smtClean="0"/>
              <a:t>2. Порядок проведения ГИА по образовательным программам основного общего </a:t>
            </a:r>
            <a:r>
              <a:rPr lang="ru-RU" sz="3600" dirty="0"/>
              <a:t>образования </a:t>
            </a:r>
            <a:endParaRPr lang="ru-RU" sz="3600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56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31075"/>
            <a:ext cx="10515600" cy="600891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 последние годы система школьной аттестации в России сильно изменилась. Вместо традиционных экзаменов и итоговых контрольных в 9  классах школьники теперь сдают тесты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Сегодня мы подробнее расскажем о том, что будут сдавать старшеклассники в 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2022 году.</a:t>
            </a:r>
          </a:p>
          <a:p>
            <a:pPr algn="ctr">
              <a:buNone/>
            </a:pP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Порядок проведения ГИА по образовательным программам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основного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общего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образования регламентируется </a:t>
            </a:r>
          </a:p>
          <a:p>
            <a:pPr algn="ctr">
              <a:buNone/>
            </a:pPr>
            <a:r>
              <a:rPr lang="ru-RU" sz="2800" i="1" dirty="0" smtClean="0"/>
              <a:t>Приказом </a:t>
            </a:r>
            <a:r>
              <a:rPr lang="ru-RU" sz="2800" i="1" dirty="0"/>
              <a:t>Министерства просвещения Российской Федерации и Федеральной службы по надзору в сфере образования и науки от 07.11.2018 № 189/1513 </a:t>
            </a:r>
            <a:br>
              <a:rPr lang="ru-RU" sz="2800" i="1" dirty="0"/>
            </a:br>
            <a:r>
              <a:rPr lang="ru-RU" sz="2800" i="1" dirty="0"/>
              <a:t>«Об утверждении Порядка проведения государственной итоговой аттестации по образовательным программам </a:t>
            </a:r>
            <a:r>
              <a:rPr lang="ru-RU" sz="2800" i="1" dirty="0" smtClean="0"/>
              <a:t>основного </a:t>
            </a:r>
            <a:r>
              <a:rPr lang="ru-RU" sz="2800" i="1" dirty="0"/>
              <a:t>общего образования».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85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332656"/>
            <a:ext cx="8229600" cy="9941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Основной государственный экзамен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3954" y="1556792"/>
            <a:ext cx="5985308" cy="5040560"/>
          </a:xfrm>
          <a:solidFill>
            <a:schemeClr val="bg1"/>
          </a:solidFill>
        </p:spPr>
        <p:txBody>
          <a:bodyPr>
            <a:noAutofit/>
          </a:bodyPr>
          <a:lstStyle/>
          <a:p>
            <a:pPr indent="-338138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окончании 9 классов школьники проходят Государственную итоговую аттестацию (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 Для 9-классников аттестация проходит в форме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(основного государственного экзамена).</a:t>
            </a:r>
          </a:p>
          <a:p>
            <a:pPr indent="-338138">
              <a:lnSpc>
                <a:spcPct val="120000"/>
              </a:lnSpc>
              <a:spcBef>
                <a:spcPts val="0"/>
              </a:spcBef>
              <a:buSzPct val="7500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latin typeface="Times New Roman" pitchFamily="16" charset="0"/>
              </a:rPr>
              <a:t>    К ГИА допускаются обучающиеся, не имеющие академической задолженности (имеющие годовые отметки за 9 класс не ниже удовлетворительных) и получившие «зачет» по результатам итогового собеседования.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се про ОГЭ 2019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9262" y="1556792"/>
            <a:ext cx="3861048" cy="250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Пересдача ОГЭ в 2019 год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7254" y="4248092"/>
            <a:ext cx="3600400" cy="2250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1588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332656"/>
            <a:ext cx="8229600" cy="9941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Основной государственный экзамен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137" y="1175657"/>
            <a:ext cx="10908185" cy="500130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Чтобы быть допущенным к сдаче ОГЭ, все 9-классники должны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hlinkClick r:id="rId2" tooltip="пройти устное собеседование по русскому языку"/>
              </a:rPr>
              <a:t>пройти устное собеседование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Введено с 2018 года, для выпускников 9-х классов как обязательная часть экзамена по русскому языку. Говорение станет первым испытанием для школьников и одновременно неким допуском к остальным экзаменам. Оценивается оно по системе «зачет»/«незачет». 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В новом году устный экзамен пройдет </a:t>
            </a:r>
          </a:p>
          <a:p>
            <a:pPr>
              <a:buNone/>
            </a:pPr>
            <a:r>
              <a:rPr lang="ru-RU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февраля</a:t>
            </a:r>
            <a:r>
              <a:rPr lang="ru-RU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марта </a:t>
            </a:r>
            <a:r>
              <a:rPr lang="ru-RU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18 мая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332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332656"/>
            <a:ext cx="8229600" cy="9941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Основной государственный экзамен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3143" y="1084217"/>
            <a:ext cx="5596423" cy="5586359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Всего 9-классники должны сдать 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четыре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экзамена: обязательные ОГЭ по русскому языку и математике, а также два ОГЭ на выбор (литература, физика, химия, биология, география, история, обществознание, информатика, иностранные языки).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Выбрать предметы для сдачи необходимо до 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февраля 2022 года</a:t>
            </a:r>
            <a:r>
              <a:rPr lang="ru-RU" sz="28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Изменения ОГЭ 2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3238" y="1484784"/>
            <a:ext cx="4121696" cy="2576060"/>
          </a:xfrm>
          <a:prstGeom prst="rect">
            <a:avLst/>
          </a:prstGeom>
          <a:noFill/>
        </p:spPr>
      </p:pic>
      <p:pic>
        <p:nvPicPr>
          <p:cNvPr id="25604" name="Picture 4" descr="Все предметы ОГЭ 2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1230" y="4122077"/>
            <a:ext cx="4176464" cy="261029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092778" y="1952368"/>
            <a:ext cx="535460" cy="22242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201664" y="4122077"/>
            <a:ext cx="527221" cy="3675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942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332656"/>
            <a:ext cx="8229600" cy="9941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Основной государственный экзамен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339" y="1003252"/>
            <a:ext cx="6740435" cy="5494919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Проводится основной государственный экзамен в специальных пунктах проведения ОГЭ (ППЭ).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новом году досрочный период сдачи назначен на апрель-май, основной период будет проходить 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 мая по июль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дополнительный период - в сентябре.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Обработка бланков занимает до 10 календарных дней. Результаты своих экзаменов школьники могут узнать в 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личном кабинете на официальном сайте ОГЭ</a:t>
            </a:r>
            <a:r>
              <a:rPr lang="ru-RU" sz="28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школе, в кабинете портала </a:t>
            </a:r>
            <a:r>
              <a:rPr lang="ru-RU" sz="28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Госуслуг</a:t>
            </a:r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или портале для получения результатов ГИА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Дети на ОГ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2788" y="1347786"/>
            <a:ext cx="3844275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002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8742" y="332656"/>
            <a:ext cx="8229600" cy="9941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Основной государственный экзамен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70709" y="1412776"/>
            <a:ext cx="5694881" cy="5257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 9-классники, которые получили неудовлетворительный результат по одному или двум предметам, имеют возможность пересдать </a:t>
            </a:r>
            <a:r>
              <a:rPr lang="ru-RU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экзамены в сентябре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дополнительный период.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Все новости ОГЭ 2019 г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5246" y="1772817"/>
            <a:ext cx="3816424" cy="2385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811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1004</Words>
  <Application>Microsoft Office PowerPoint</Application>
  <PresentationFormat>Произвольный</PresentationFormat>
  <Paragraphs>73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Общешкольное родительское собрание  </vt:lpstr>
      <vt:lpstr>Презентация PowerPoint</vt:lpstr>
      <vt:lpstr>Повестка собрания:</vt:lpstr>
      <vt:lpstr>Презентация PowerPoint</vt:lpstr>
      <vt:lpstr> Основной государственный экзамен  </vt:lpstr>
      <vt:lpstr> Основной государственный экзамен  </vt:lpstr>
      <vt:lpstr> Основной государственный экзамен  </vt:lpstr>
      <vt:lpstr> Основной государственный экзамен  </vt:lpstr>
      <vt:lpstr> Основной государственный экзамен  </vt:lpstr>
      <vt:lpstr> Основной государственный экзамен  </vt:lpstr>
      <vt:lpstr>   Формы экзаменов. Участники ГИА   </vt:lpstr>
      <vt:lpstr>Презентация PowerPoint</vt:lpstr>
      <vt:lpstr>Презентация PowerPoint</vt:lpstr>
      <vt:lpstr>ЗАПРЕЩЕНО!</vt:lpstr>
      <vt:lpstr>ВНИМАНИЕ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PC</cp:lastModifiedBy>
  <cp:revision>117</cp:revision>
  <cp:lastPrinted>2020-03-03T06:52:20Z</cp:lastPrinted>
  <dcterms:created xsi:type="dcterms:W3CDTF">2014-11-21T11:00:06Z</dcterms:created>
  <dcterms:modified xsi:type="dcterms:W3CDTF">2021-10-29T07:43:50Z</dcterms:modified>
</cp:coreProperties>
</file>